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471" r:id="rId2"/>
    <p:sldId id="472" r:id="rId3"/>
    <p:sldId id="473" r:id="rId4"/>
    <p:sldId id="474" r:id="rId5"/>
    <p:sldId id="482" r:id="rId6"/>
    <p:sldId id="483" r:id="rId7"/>
    <p:sldId id="484" r:id="rId8"/>
    <p:sldId id="485" r:id="rId9"/>
    <p:sldId id="487" r:id="rId10"/>
    <p:sldId id="488" r:id="rId11"/>
    <p:sldId id="489" r:id="rId12"/>
    <p:sldId id="490" r:id="rId13"/>
    <p:sldId id="494" r:id="rId14"/>
    <p:sldId id="512" r:id="rId15"/>
    <p:sldId id="498" r:id="rId16"/>
    <p:sldId id="499" r:id="rId17"/>
    <p:sldId id="500" r:id="rId18"/>
    <p:sldId id="501" r:id="rId19"/>
    <p:sldId id="504" r:id="rId20"/>
    <p:sldId id="486" r:id="rId21"/>
    <p:sldId id="514" r:id="rId22"/>
    <p:sldId id="513" r:id="rId23"/>
    <p:sldId id="505" r:id="rId2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tim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tim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tim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tim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ti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Opti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Opti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Opti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Opti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FF00"/>
    <a:srgbClr val="CC0000"/>
    <a:srgbClr val="FF0000"/>
    <a:srgbClr val="0033CC"/>
    <a:srgbClr val="0000FF"/>
    <a:srgbClr val="336699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670" autoAdjust="0"/>
  </p:normalViewPr>
  <p:slideViewPr>
    <p:cSldViewPr>
      <p:cViewPr varScale="1">
        <p:scale>
          <a:sx n="108" d="100"/>
          <a:sy n="108" d="100"/>
        </p:scale>
        <p:origin x="170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fld id="{CEEF7750-3358-41FF-AB7C-F0BA69FE91E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fld id="{A0A327E9-8ECC-4487-9C24-B3335744BEF0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0"/>
            <a:ext cx="21717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3627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Picture 25"/>
          <p:cNvPicPr>
            <a:picLocks noChangeAspect="1" noChangeArrowheads="1"/>
          </p:cNvPicPr>
          <p:nvPr userDrawn="1"/>
        </p:nvPicPr>
        <p:blipFill>
          <a:blip r:embed="rId13" cstate="print"/>
          <a:srcRect t="92761"/>
          <a:stretch>
            <a:fillRect/>
          </a:stretch>
        </p:blipFill>
        <p:spPr bwMode="auto">
          <a:xfrm>
            <a:off x="0" y="6435725"/>
            <a:ext cx="91440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44" name="Text Box 20"/>
          <p:cNvSpPr txBox="1">
            <a:spLocks noChangeArrowheads="1"/>
          </p:cNvSpPr>
          <p:nvPr userDrawn="1"/>
        </p:nvSpPr>
        <p:spPr bwMode="auto">
          <a:xfrm>
            <a:off x="136525" y="6537325"/>
            <a:ext cx="1527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Juan Casas</a:t>
            </a:r>
          </a:p>
        </p:txBody>
      </p:sp>
      <p:sp>
        <p:nvSpPr>
          <p:cNvPr id="1046" name="Text Box 22"/>
          <p:cNvSpPr txBox="1">
            <a:spLocks noChangeArrowheads="1"/>
          </p:cNvSpPr>
          <p:nvPr userDrawn="1"/>
        </p:nvSpPr>
        <p:spPr bwMode="auto">
          <a:xfrm>
            <a:off x="7086600" y="6537325"/>
            <a:ext cx="1712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200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</a:t>
            </a:r>
            <a:r>
              <a:rPr lang="en-US" sz="2000" baseline="3000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st</a:t>
            </a:r>
            <a:r>
              <a:rPr lang="en-US" sz="200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June 2007</a:t>
            </a:r>
          </a:p>
        </p:txBody>
      </p:sp>
      <p:pic>
        <p:nvPicPr>
          <p:cNvPr id="1048" name="Picture 24"/>
          <p:cNvPicPr>
            <a:picLocks noChangeAspect="1" noChangeArrowheads="1"/>
          </p:cNvPicPr>
          <p:nvPr userDrawn="1"/>
        </p:nvPicPr>
        <p:blipFill>
          <a:blip r:embed="rId13" cstate="print"/>
          <a:srcRect l="5556" t="3162" r="74603" b="87491"/>
          <a:stretch>
            <a:fillRect/>
          </a:stretch>
        </p:blipFill>
        <p:spPr bwMode="auto">
          <a:xfrm>
            <a:off x="0" y="25400"/>
            <a:ext cx="21336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50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2362200" y="0"/>
            <a:ext cx="6781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51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0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0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0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0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sz="3200">
          <a:solidFill>
            <a:srgbClr val="0033CC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2800">
          <a:solidFill>
            <a:srgbClr val="0033CC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Verdana" pitchFamily="34" charset="0"/>
        <a:buChar char="–"/>
        <a:defRPr sz="2400">
          <a:solidFill>
            <a:srgbClr val="0033CC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0033CC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3CC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3CC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3CC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3CC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3C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600200" y="2286000"/>
          <a:ext cx="6002337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name="Bitmap Image" r:id="rId3" imgW="6001588" imgH="1238423" progId="PBrush">
                  <p:embed/>
                </p:oleObj>
              </mc:Choice>
              <mc:Fallback>
                <p:oleObj name="Bitmap Image" r:id="rId3" imgW="6001588" imgH="1238423" progId="PBrush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86000"/>
                        <a:ext cx="6002337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7300" y="1066800"/>
            <a:ext cx="6629400" cy="421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066800" y="152400"/>
            <a:ext cx="693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lock-in amplifier acts as a narrow band-pass filter (as narrow as 1 </a:t>
            </a:r>
            <a:r>
              <a:rPr lang="en-US" dirty="0" err="1"/>
              <a:t>mHz</a:t>
            </a:r>
            <a:r>
              <a:rPr lang="en-US" dirty="0"/>
              <a:t>) around the reference signal frequency.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788" y="1571625"/>
            <a:ext cx="87344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304800"/>
            <a:ext cx="7010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276600"/>
            <a:ext cx="7010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219200"/>
            <a:ext cx="7229475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514600" y="381000"/>
            <a:ext cx="3168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DSP ? Why not analog?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304800" y="914400"/>
            <a:ext cx="84582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-DSP lock-in amplifiers provide a  large dynamic range &gt;120dB.</a:t>
            </a:r>
          </a:p>
          <a:p>
            <a:endParaRPr lang="en-US" dirty="0"/>
          </a:p>
          <a:p>
            <a:r>
              <a:rPr lang="en-US" dirty="0"/>
              <a:t>-No temperature drift in digital</a:t>
            </a:r>
          </a:p>
          <a:p>
            <a:endParaRPr lang="en-US" dirty="0"/>
          </a:p>
          <a:p>
            <a:r>
              <a:rPr lang="en-US" dirty="0"/>
              <a:t>-Synthesized Waveform generators are used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-DSP lock-in amplifiers generally more accurate than analog lock-in amplifiers, primarily to the fact that they produce less harmonic distortion in the PSD section</a:t>
            </a:r>
          </a:p>
          <a:p>
            <a:endParaRPr lang="en-US" dirty="0"/>
          </a:p>
          <a:p>
            <a:r>
              <a:rPr lang="en-US" dirty="0"/>
              <a:t>-They provide more flexibility in terms of filter customization </a:t>
            </a:r>
          </a:p>
          <a:p>
            <a:endParaRPr lang="en-US" dirty="0"/>
          </a:p>
          <a:p>
            <a:r>
              <a:rPr lang="en-US" dirty="0"/>
              <a:t>-Linear Phase IIR filters</a:t>
            </a:r>
          </a:p>
          <a:p>
            <a:endParaRPr lang="en-US" dirty="0"/>
          </a:p>
          <a:p>
            <a:r>
              <a:rPr lang="en-US" dirty="0"/>
              <a:t>-Making frequency mixers are easier</a:t>
            </a:r>
          </a:p>
          <a:p>
            <a:endParaRPr lang="en-US" dirty="0"/>
          </a:p>
          <a:p>
            <a:r>
              <a:rPr lang="en-US" dirty="0"/>
              <a:t>-PLLs are more easy to implement in digital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304801"/>
            <a:ext cx="7010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3657600"/>
            <a:ext cx="442912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52400"/>
            <a:ext cx="6248399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3810000"/>
            <a:ext cx="47339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5988" y="1371600"/>
            <a:ext cx="4772025" cy="314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457200"/>
            <a:ext cx="48863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mi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1" name="Object 3"/>
          <p:cNvGraphicFramePr>
            <a:graphicFrameLocks noChangeAspect="1"/>
          </p:cNvGraphicFramePr>
          <p:nvPr/>
        </p:nvGraphicFramePr>
        <p:xfrm>
          <a:off x="1676401" y="1295400"/>
          <a:ext cx="2438400" cy="446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" name="Bitmap Image" r:id="rId3" imgW="4161905" imgH="4466667" progId="PBrush">
                  <p:embed/>
                </p:oleObj>
              </mc:Choice>
              <mc:Fallback>
                <p:oleObj name="Bitmap Image" r:id="rId3" imgW="4161905" imgH="4466667" progId="PBrush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1" y="1295400"/>
                        <a:ext cx="2438400" cy="446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838200" y="533400"/>
            <a:ext cx="7696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Sensor built-in-house to measure  magnetization of Hi tc sample</a:t>
            </a:r>
          </a:p>
        </p:txBody>
      </p:sp>
      <p:pic>
        <p:nvPicPr>
          <p:cNvPr id="4" name="Picture 46" descr="IMAG557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4038600"/>
            <a:ext cx="1676400" cy="1447800"/>
          </a:xfrm>
          <a:prstGeom prst="rect">
            <a:avLst/>
          </a:prstGeom>
          <a:noFill/>
        </p:spPr>
      </p:pic>
      <p:sp>
        <p:nvSpPr>
          <p:cNvPr id="5" name="Text Box 50"/>
          <p:cNvSpPr txBox="1">
            <a:spLocks noChangeArrowheads="1"/>
          </p:cNvSpPr>
          <p:nvPr/>
        </p:nvSpPr>
        <p:spPr bwMode="auto">
          <a:xfrm>
            <a:off x="228600" y="5486400"/>
            <a:ext cx="3048000" cy="101566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Yttrium barium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copper oxide(YBCO)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Hi-</a:t>
            </a:r>
            <a:r>
              <a:rPr lang="en-US" sz="1400" b="1" dirty="0" err="1">
                <a:solidFill>
                  <a:srgbClr val="FF0000"/>
                </a:solidFill>
              </a:rPr>
              <a:t>Tc</a:t>
            </a:r>
            <a:r>
              <a:rPr lang="en-US" sz="1400" b="1" dirty="0">
                <a:solidFill>
                  <a:srgbClr val="FF0000"/>
                </a:solidFill>
              </a:rPr>
              <a:t> Superconductor</a:t>
            </a:r>
          </a:p>
          <a:p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6" name="Picture 45" descr="primary &amp; secondary coi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1981200"/>
            <a:ext cx="2209800" cy="3352800"/>
          </a:xfrm>
          <a:prstGeom prst="rect">
            <a:avLst/>
          </a:prstGeom>
          <a:noFill/>
        </p:spPr>
      </p:pic>
      <p:pic>
        <p:nvPicPr>
          <p:cNvPr id="7" name="Picture 47" descr="IMAG558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43800" y="3810000"/>
            <a:ext cx="1129198" cy="2559025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 bwMode="auto">
          <a:xfrm>
            <a:off x="3810000" y="3429000"/>
            <a:ext cx="609600" cy="381000"/>
          </a:xfrm>
          <a:prstGeom prst="rightArrow">
            <a:avLst/>
          </a:prstGeom>
          <a:solidFill>
            <a:srgbClr val="808080">
              <a:alpha val="50000"/>
            </a:srgbClr>
          </a:solidFill>
          <a:ln w="9525" cap="flat" cmpd="sng" algn="ctr">
            <a:solidFill>
              <a:srgbClr val="99C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Optima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1295400" y="4419600"/>
            <a:ext cx="685800" cy="0"/>
          </a:xfrm>
          <a:prstGeom prst="straightConnector1">
            <a:avLst/>
          </a:prstGeom>
          <a:solidFill>
            <a:srgbClr val="80808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7309202" y="2667000"/>
            <a:ext cx="191623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DIP IN LN2-77K</a:t>
            </a:r>
          </a:p>
          <a:p>
            <a:r>
              <a:rPr lang="en-US" dirty="0"/>
              <a:t>AND LIFT IT UP </a:t>
            </a:r>
          </a:p>
          <a:p>
            <a:r>
              <a:rPr lang="en-US" dirty="0"/>
              <a:t>   ( 77K- 300K)</a:t>
            </a:r>
          </a:p>
        </p:txBody>
      </p:sp>
      <p:sp>
        <p:nvSpPr>
          <p:cNvPr id="15" name="Right Arrow 14"/>
          <p:cNvSpPr/>
          <p:nvPr/>
        </p:nvSpPr>
        <p:spPr bwMode="auto">
          <a:xfrm>
            <a:off x="5867400" y="3429000"/>
            <a:ext cx="1295400" cy="228600"/>
          </a:xfrm>
          <a:prstGeom prst="rightArrow">
            <a:avLst/>
          </a:prstGeom>
          <a:solidFill>
            <a:srgbClr val="808080">
              <a:alpha val="50000"/>
            </a:srgbClr>
          </a:solidFill>
          <a:ln w="9525" cap="flat" cmpd="sng" algn="ctr">
            <a:solidFill>
              <a:srgbClr val="99C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Optima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10000" y="5791200"/>
            <a:ext cx="37241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DIFFERENTIAL TRANSFORMER </a:t>
            </a:r>
          </a:p>
          <a:p>
            <a:r>
              <a:rPr lang="en-US" dirty="0"/>
              <a:t>WOUND IN LAB</a:t>
            </a:r>
          </a:p>
        </p:txBody>
      </p:sp>
      <p:cxnSp>
        <p:nvCxnSpPr>
          <p:cNvPr id="20" name="Straight Arrow Connector 19"/>
          <p:cNvCxnSpPr/>
          <p:nvPr/>
        </p:nvCxnSpPr>
        <p:spPr bwMode="auto">
          <a:xfrm flipV="1">
            <a:off x="5257800" y="5181600"/>
            <a:ext cx="0" cy="609600"/>
          </a:xfrm>
          <a:prstGeom prst="straightConnector1">
            <a:avLst/>
          </a:prstGeom>
          <a:solidFill>
            <a:srgbClr val="808080">
              <a:alpha val="50000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1066800" y="3429000"/>
            <a:ext cx="1828800" cy="914400"/>
          </a:xfrm>
          <a:prstGeom prst="straightConnector1">
            <a:avLst/>
          </a:prstGeom>
          <a:solidFill>
            <a:srgbClr val="808080">
              <a:alpha val="50000"/>
            </a:srgb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28600" y="3124200"/>
            <a:ext cx="1683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Sample and T-sensor</a:t>
            </a:r>
          </a:p>
        </p:txBody>
      </p:sp>
      <p:pic>
        <p:nvPicPr>
          <p:cNvPr id="26" name="Picture 25" descr="IMG_20180219_145537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19800" y="1219200"/>
            <a:ext cx="2438400" cy="121920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 bwMode="auto">
          <a:xfrm flipV="1">
            <a:off x="8001000" y="2286000"/>
            <a:ext cx="0" cy="304800"/>
          </a:xfrm>
          <a:prstGeom prst="straightConnector1">
            <a:avLst/>
          </a:prstGeom>
          <a:solidFill>
            <a:srgbClr val="808080">
              <a:alpha val="50000"/>
            </a:srgbClr>
          </a:solidFill>
          <a:ln w="635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914401"/>
            <a:ext cx="6858000" cy="439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0"/>
            <a:ext cx="6781800" cy="1219200"/>
          </a:xfrm>
        </p:spPr>
        <p:txBody>
          <a:bodyPr/>
          <a:lstStyle/>
          <a:p>
            <a:r>
              <a:rPr lang="en-US" dirty="0"/>
              <a:t>Our very well worked DSP Lock-in</a:t>
            </a:r>
          </a:p>
        </p:txBody>
      </p:sp>
      <p:pic>
        <p:nvPicPr>
          <p:cNvPr id="4" name="Picture 3" descr="IMG_20180219_14553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885752"/>
            <a:ext cx="8077200" cy="337204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228600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Measuring </a:t>
            </a:r>
            <a:r>
              <a:rPr lang="en-US" sz="2400" b="1" dirty="0" err="1">
                <a:solidFill>
                  <a:srgbClr val="0000FF"/>
                </a:solidFill>
              </a:rPr>
              <a:t>para</a:t>
            </a:r>
            <a:r>
              <a:rPr lang="en-US" sz="2400" b="1" dirty="0">
                <a:solidFill>
                  <a:srgbClr val="0000FF"/>
                </a:solidFill>
              </a:rPr>
              <a:t> to </a:t>
            </a:r>
            <a:r>
              <a:rPr lang="en-US" sz="2400" b="1" dirty="0" err="1">
                <a:solidFill>
                  <a:srgbClr val="0000FF"/>
                </a:solidFill>
              </a:rPr>
              <a:t>ferro</a:t>
            </a:r>
            <a:r>
              <a:rPr lang="en-US" sz="2400" b="1" dirty="0">
                <a:solidFill>
                  <a:srgbClr val="0000FF"/>
                </a:solidFill>
              </a:rPr>
              <a:t> magnetic transition of </a:t>
            </a:r>
            <a:r>
              <a:rPr lang="en-US" sz="2400" b="1" dirty="0" err="1">
                <a:solidFill>
                  <a:srgbClr val="0000FF"/>
                </a:solidFill>
              </a:rPr>
              <a:t>Gd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  <a:endParaRPr lang="en-US" sz="2400" b="1" dirty="0"/>
          </a:p>
        </p:txBody>
      </p:sp>
      <p:pic>
        <p:nvPicPr>
          <p:cNvPr id="6" name="Picture 5" descr="IMAG599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762000"/>
            <a:ext cx="7391400" cy="55127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5" descr="14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057400"/>
            <a:ext cx="8305800" cy="4038600"/>
          </a:xfrm>
          <a:prstGeom prst="rect">
            <a:avLst/>
          </a:prstGeom>
          <a:noFill/>
        </p:spPr>
      </p:pic>
      <p:sp>
        <p:nvSpPr>
          <p:cNvPr id="7" name="Rectangle 56"/>
          <p:cNvSpPr>
            <a:spLocks noChangeArrowheads="1"/>
          </p:cNvSpPr>
          <p:nvPr/>
        </p:nvSpPr>
        <p:spPr bwMode="auto">
          <a:xfrm>
            <a:off x="228600" y="915888"/>
            <a:ext cx="8534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lvl="1" algn="just">
              <a:buSzPct val="150000"/>
              <a:buFont typeface="Courier New" pitchFamily="49" charset="0"/>
              <a:buNone/>
              <a:tabLst>
                <a:tab pos="228600" algn="l"/>
              </a:tabLst>
            </a:pPr>
            <a:r>
              <a:rPr lang="en-US" sz="2000" dirty="0">
                <a:solidFill>
                  <a:srgbClr val="0000FF"/>
                </a:solidFill>
              </a:rPr>
              <a:t>When LN2 is poured on the superconductor, the superconductor  is diamagnetic and when temperature of the sample rises above 93 Kelvin ,it becomes paramagnetic </a:t>
            </a:r>
          </a:p>
        </p:txBody>
      </p:sp>
      <p:sp>
        <p:nvSpPr>
          <p:cNvPr id="4" name="Rectangle 3"/>
          <p:cNvSpPr/>
          <p:nvPr/>
        </p:nvSpPr>
        <p:spPr>
          <a:xfrm>
            <a:off x="1600200" y="2286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Measuring High </a:t>
            </a:r>
            <a:r>
              <a:rPr lang="en-US" sz="2400" b="1" dirty="0" err="1">
                <a:solidFill>
                  <a:srgbClr val="0000FF"/>
                </a:solidFill>
              </a:rPr>
              <a:t>tc</a:t>
            </a:r>
            <a:r>
              <a:rPr lang="en-US" sz="2400" b="1" dirty="0">
                <a:solidFill>
                  <a:srgbClr val="0000FF"/>
                </a:solidFill>
              </a:rPr>
              <a:t> Super conducting  transition </a:t>
            </a:r>
            <a:endParaRPr lang="en-US" sz="24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219200"/>
            <a:ext cx="16383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133600"/>
            <a:ext cx="22669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2819400"/>
            <a:ext cx="16954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3581400"/>
            <a:ext cx="22002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4343400"/>
            <a:ext cx="21526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0" y="5105400"/>
            <a:ext cx="350520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5800" y="3657600"/>
            <a:ext cx="351472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0" y="4038600"/>
            <a:ext cx="29337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43800" y="4038600"/>
            <a:ext cx="3238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3" name="Picture 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00600" y="5791200"/>
            <a:ext cx="3714750" cy="685800"/>
          </a:xfrm>
          <a:prstGeom prst="rect">
            <a:avLst/>
          </a:prstGeom>
          <a:noFill/>
        </p:spPr>
      </p:pic>
      <p:pic>
        <p:nvPicPr>
          <p:cNvPr id="15374" name="Picture 1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600200" y="5867400"/>
            <a:ext cx="26289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257800" y="304800"/>
            <a:ext cx="1676400" cy="289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066800"/>
            <a:ext cx="6248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5" name="Object 3"/>
          <p:cNvGraphicFramePr>
            <a:graphicFrameLocks noChangeAspect="1"/>
          </p:cNvGraphicFramePr>
          <p:nvPr/>
        </p:nvGraphicFramePr>
        <p:xfrm>
          <a:off x="4267200" y="2286000"/>
          <a:ext cx="4267200" cy="220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0" name="Bitmap Image" r:id="rId3" imgW="5191850" imgH="1514686" progId="PBrush">
                  <p:embed/>
                </p:oleObj>
              </mc:Choice>
              <mc:Fallback>
                <p:oleObj name="Bitmap Image" r:id="rId3" imgW="5191850" imgH="1514686" progId="PBrush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2286000"/>
                        <a:ext cx="4267200" cy="220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76400" y="1295400"/>
            <a:ext cx="2438400" cy="4467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40" name="Object 4"/>
          <p:cNvGraphicFramePr>
            <a:graphicFrameLocks noChangeAspect="1"/>
          </p:cNvGraphicFramePr>
          <p:nvPr/>
        </p:nvGraphicFramePr>
        <p:xfrm>
          <a:off x="304800" y="990600"/>
          <a:ext cx="4905375" cy="347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4" name="Bitmap Image" r:id="rId3" imgW="4904762" imgH="3476190" progId="PBrush">
                  <p:embed/>
                </p:oleObj>
              </mc:Choice>
              <mc:Fallback>
                <p:oleObj name="Bitmap Image" r:id="rId3" imgW="4904762" imgH="3476190" progId="PBrush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990600"/>
                        <a:ext cx="4905375" cy="347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4953000"/>
            <a:ext cx="8263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measure magnitude and phase of AC output  when noise is much </a:t>
            </a:r>
            <a:r>
              <a:rPr lang="en-US" dirty="0" err="1"/>
              <a:t>much</a:t>
            </a:r>
            <a:r>
              <a:rPr lang="en-US" dirty="0"/>
              <a:t> </a:t>
            </a:r>
          </a:p>
          <a:p>
            <a:r>
              <a:rPr lang="en-US" dirty="0"/>
              <a:t>more than the signal ( of the order of 1000 times more noise)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0" y="1371600"/>
            <a:ext cx="3395662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Lock-in What is it?</a:t>
            </a:r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76400" y="1524000"/>
            <a:ext cx="5257800" cy="1371600"/>
          </a:xfrm>
          <a:prstGeom prst="rect">
            <a:avLst/>
          </a:prstGeom>
          <a:noFill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3810000"/>
            <a:ext cx="6315075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00200" y="2895600"/>
            <a:ext cx="5410200" cy="1066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04800"/>
            <a:ext cx="7696200" cy="578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447800"/>
            <a:ext cx="464820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3733800"/>
            <a:ext cx="4800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8080">
            <a:alpha val="50000"/>
          </a:srgbClr>
        </a:solidFill>
        <a:ln w="9525" cap="flat" cmpd="sng" algn="ctr">
          <a:solidFill>
            <a:srgbClr val="99CC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Opti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8080">
            <a:alpha val="50000"/>
          </a:srgbClr>
        </a:solidFill>
        <a:ln w="9525" cap="flat" cmpd="sng" algn="ctr">
          <a:solidFill>
            <a:srgbClr val="99CC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Optima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9448</TotalTime>
  <Words>226</Words>
  <Application>Microsoft Office PowerPoint</Application>
  <PresentationFormat>On-screen Show (4:3)</PresentationFormat>
  <Paragraphs>35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 Unicode MS</vt:lpstr>
      <vt:lpstr>Courier New</vt:lpstr>
      <vt:lpstr>Optima</vt:lpstr>
      <vt:lpstr>Times</vt:lpstr>
      <vt:lpstr>Verdana</vt:lpstr>
      <vt:lpstr>Wingdings</vt:lpstr>
      <vt:lpstr>Blank Presentation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Lock-in What is it?</vt:lpstr>
      <vt:lpstr>PowerPoint Presentation</vt:lpstr>
      <vt:lpstr>PSD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very well worked DSP Lock-in</vt:lpstr>
      <vt:lpstr>PowerPoint Presentation</vt:lpstr>
      <vt:lpstr>PowerPoint Presentation</vt:lpstr>
    </vt:vector>
  </TitlesOfParts>
  <Company>IUAC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IUACUser</dc:creator>
  <cp:lastModifiedBy>ADMIN</cp:lastModifiedBy>
  <cp:revision>1527</cp:revision>
  <dcterms:created xsi:type="dcterms:W3CDTF">2007-05-14T06:42:04Z</dcterms:created>
  <dcterms:modified xsi:type="dcterms:W3CDTF">2020-06-17T11:24:42Z</dcterms:modified>
</cp:coreProperties>
</file>